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9"/>
  </p:notesMasterIdLst>
  <p:handoutMasterIdLst>
    <p:handoutMasterId r:id="rId50"/>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40" r:id="rId44"/>
    <p:sldId id="1841" r:id="rId45"/>
    <p:sldId id="1842" r:id="rId46"/>
    <p:sldId id="1843" r:id="rId47"/>
    <p:sldId id="1839" r:id="rId4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4" autoAdjust="0"/>
    <p:restoredTop sz="88324" autoAdjust="0"/>
  </p:normalViewPr>
  <p:slideViewPr>
    <p:cSldViewPr>
      <p:cViewPr>
        <p:scale>
          <a:sx n="145" d="100"/>
          <a:sy n="145" d="100"/>
        </p:scale>
        <p:origin x="904" y="-528"/>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4" Type="http://schemas.openxmlformats.org/officeDocument/2006/relationships/hyperlink" Target="https://en.wikipedia.org/wiki/Vector_calculus" TargetMode="External"/><Relationship Id="rId5" Type="http://schemas.openxmlformats.org/officeDocument/2006/relationships/hyperlink" Target="https://en.wikipedia.org/wiki/Vector_(geometry)" TargetMode="External"/><Relationship Id="rId6" Type="http://schemas.openxmlformats.org/officeDocument/2006/relationships/hyperlink" Target="https://en.wikipedia.org/wiki/Differential_operator" TargetMode="External"/><Relationship Id="rId7" Type="http://schemas.openxmlformats.org/officeDocument/2006/relationships/hyperlink" Target="https://en.wikipedia.org/wiki/Nabla_symbol"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does minimizing this negative log probability do what we want? A per- </a:t>
            </a:r>
            <a:r>
              <a:rPr lang="en-US" sz="1200" kern="1200" dirty="0" err="1" smtClean="0">
                <a:solidFill>
                  <a:schemeClr val="tx1"/>
                </a:solidFill>
                <a:effectLst/>
                <a:latin typeface="+mn-lt"/>
                <a:ea typeface="+mn-ea"/>
                <a:cs typeface="+mn-cs"/>
              </a:rPr>
              <a:t>fect</a:t>
            </a:r>
            <a:r>
              <a:rPr lang="en-US" sz="1200" kern="1200" dirty="0" smtClean="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(the closer it is to 1), the better the classifier; the lower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is (the closer it is to 0), the worse the </a:t>
            </a:r>
            <a:r>
              <a:rPr lang="en-US" sz="1200" kern="1200" dirty="0" err="1" smtClean="0">
                <a:solidFill>
                  <a:schemeClr val="tx1"/>
                </a:solidFill>
                <a:effectLst/>
                <a:latin typeface="+mn-lt"/>
                <a:ea typeface="+mn-ea"/>
                <a:cs typeface="+mn-cs"/>
              </a:rPr>
              <a:t>clas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sifier</a:t>
            </a:r>
            <a:r>
              <a:rPr lang="en-US" sz="1200" kern="1200" dirty="0" smtClean="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a:t>
            </a:r>
            <a:r>
              <a:rPr lang="en-US" sz="1200" kern="1200" dirty="0" smtClean="0">
                <a:solidFill>
                  <a:schemeClr val="tx1"/>
                </a:solidFill>
                <a:effectLst/>
                <a:latin typeface="+mn-lt"/>
                <a:ea typeface="+mn-ea"/>
                <a:cs typeface="+mn-cs"/>
              </a:rPr>
              <a:t>skiing in </a:t>
            </a:r>
            <a:r>
              <a:rPr lang="en-US" sz="1200" kern="1200" dirty="0">
                <a:solidFill>
                  <a:schemeClr val="tx1"/>
                </a:solidFill>
                <a:effectLst/>
                <a:latin typeface="+mn-lt"/>
                <a:ea typeface="+mn-ea"/>
                <a:cs typeface="+mn-cs"/>
              </a:rPr>
              <a:t>a canyon and trying to descend most quickly down to the river at the bottom, you might look around yourself 360 degrees, find the direction where the ground is sloping the steepest, and </a:t>
            </a:r>
            <a:r>
              <a:rPr lang="en-US" sz="1200" kern="1200" dirty="0" err="1" smtClean="0">
                <a:solidFill>
                  <a:schemeClr val="tx1"/>
                </a:solidFill>
                <a:effectLst/>
                <a:latin typeface="+mn-lt"/>
                <a:ea typeface="+mn-ea"/>
                <a:cs typeface="+mn-cs"/>
              </a:rPr>
              <a:t>godownhill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smtClean="0"/>
          </a:p>
          <a:p>
            <a:endParaRPr lang="en-US" dirty="0" smtClean="0"/>
          </a:p>
          <a:p>
            <a:r>
              <a:rPr lang="en-US" sz="1200" kern="1200" dirty="0" smtClean="0">
                <a:solidFill>
                  <a:schemeClr val="tx1"/>
                </a:solidFill>
                <a:effectLst/>
                <a:latin typeface="+mn-lt"/>
                <a:ea typeface="+mn-ea"/>
                <a:cs typeface="+mn-cs"/>
              </a:rPr>
              <a:t>The magnitude of the amount to move in gradient descent is the value of the slope </a:t>
            </a:r>
            <a:r>
              <a:rPr lang="en-US" sz="1200" i="1" kern="1200" dirty="0" smtClean="0">
                <a:solidFill>
                  <a:schemeClr val="tx1"/>
                </a:solidFill>
                <a:effectLst/>
                <a:latin typeface="+mn-lt"/>
                <a:ea typeface="+mn-ea"/>
                <a:cs typeface="+mn-cs"/>
              </a:rPr>
              <a:t>d 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weighted by a </a:t>
            </a:r>
            <a:r>
              <a:rPr lang="en-US" sz="1200" b="0" kern="1200" dirty="0" smtClean="0">
                <a:solidFill>
                  <a:schemeClr val="tx1"/>
                </a:solidFill>
                <a:effectLst/>
                <a:latin typeface="+mn-lt"/>
                <a:ea typeface="+mn-ea"/>
                <a:cs typeface="+mn-cs"/>
              </a:rPr>
              <a:t>learning rate </a:t>
            </a:r>
            <a:r>
              <a:rPr lang="en-US" sz="1200" kern="1200" dirty="0" err="1"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 . A higher (faster) learning rate means that </a:t>
            </a:r>
            <a:endParaRPr lang="en-US" dirty="0" smtClean="0"/>
          </a:p>
          <a:p>
            <a:r>
              <a:rPr lang="en-US" sz="1200" i="1" kern="1200" dirty="0" err="1" smtClean="0">
                <a:solidFill>
                  <a:schemeClr val="tx1"/>
                </a:solidFill>
                <a:effectLst/>
                <a:latin typeface="+mn-lt"/>
                <a:ea typeface="+mn-ea"/>
                <a:cs typeface="+mn-cs"/>
              </a:rPr>
              <a:t>dw</a:t>
            </a:r>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should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more on each step. The change we make in our parameter is the </a:t>
            </a:r>
            <a:endParaRPr lang="en-US" dirty="0" smtClean="0"/>
          </a:p>
          <a:p>
            <a:r>
              <a:rPr lang="en-US" sz="1200" kern="1200" dirty="0" smtClean="0">
                <a:solidFill>
                  <a:schemeClr val="tx1"/>
                </a:solidFill>
                <a:effectLst/>
                <a:latin typeface="+mn-lt"/>
                <a:ea typeface="+mn-ea"/>
                <a:cs typeface="+mn-cs"/>
              </a:rPr>
              <a:t>learning rate times the gradient (or the slope, in our single-variable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obvious.</a:t>
            </a:r>
          </a:p>
          <a:p>
            <a:endParaRPr lang="en-US" sz="120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Del</a:t>
            </a:r>
            <a:r>
              <a:rPr lang="en-US" sz="1200" b="0" i="0" u="none" strike="noStrike" kern="1200" dirty="0" smtClean="0">
                <a:solidFill>
                  <a:schemeClr val="tx1"/>
                </a:solidFill>
                <a:effectLst/>
                <a:latin typeface="+mn-lt"/>
                <a:ea typeface="+mn-ea"/>
                <a:cs typeface="+mn-cs"/>
              </a:rPr>
              <a:t>, or </a:t>
            </a:r>
            <a:r>
              <a:rPr lang="en-US" sz="1200" b="1" i="0" u="none" strike="noStrike" kern="1200" dirty="0" err="1" smtClean="0">
                <a:solidFill>
                  <a:schemeClr val="tx1"/>
                </a:solidFill>
                <a:effectLst/>
                <a:latin typeface="+mn-lt"/>
                <a:ea typeface="+mn-ea"/>
                <a:cs typeface="+mn-cs"/>
              </a:rPr>
              <a:t>nabla</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Operator (mathematics)"/>
              </a:rPr>
              <a:t>operator</a:t>
            </a:r>
            <a:r>
              <a:rPr lang="en-US" sz="1200" b="0" i="0" u="none" strike="noStrike" kern="1200" dirty="0" smtClean="0">
                <a:solidFill>
                  <a:schemeClr val="tx1"/>
                </a:solidFill>
                <a:effectLst/>
                <a:latin typeface="+mn-lt"/>
                <a:ea typeface="+mn-ea"/>
                <a:cs typeface="+mn-cs"/>
              </a:rPr>
              <a:t> used in mathematics, in particular in </a:t>
            </a:r>
            <a:r>
              <a:rPr lang="en-US" sz="1200" b="0" i="0" u="none" strike="noStrike" kern="1200" dirty="0" smtClean="0">
                <a:solidFill>
                  <a:schemeClr val="tx1"/>
                </a:solidFill>
                <a:effectLst/>
                <a:latin typeface="+mn-lt"/>
                <a:ea typeface="+mn-ea"/>
                <a:cs typeface="+mn-cs"/>
                <a:hlinkClick r:id="rId4" tooltip="Vector calculus"/>
              </a:rPr>
              <a:t>vector calculus</a:t>
            </a:r>
            <a:r>
              <a:rPr lang="en-US" sz="1200" b="0" i="0" u="none" strike="noStrike" kern="1200" dirty="0" smtClean="0">
                <a:solidFill>
                  <a:schemeClr val="tx1"/>
                </a:solidFill>
                <a:effectLst/>
                <a:latin typeface="+mn-lt"/>
                <a:ea typeface="+mn-ea"/>
                <a:cs typeface="+mn-cs"/>
              </a:rPr>
              <a:t>, as a </a:t>
            </a:r>
            <a:r>
              <a:rPr lang="en-US" sz="1200" b="0" i="0" u="none" strike="noStrike" kern="1200" dirty="0" smtClean="0">
                <a:solidFill>
                  <a:schemeClr val="tx1"/>
                </a:solidFill>
                <a:effectLst/>
                <a:latin typeface="+mn-lt"/>
                <a:ea typeface="+mn-ea"/>
                <a:cs typeface="+mn-cs"/>
                <a:hlinkClick r:id="rId5" tooltip="Vector (geometry)"/>
              </a:rPr>
              <a:t>vector</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ifferential operator"/>
              </a:rPr>
              <a:t>differential operator</a:t>
            </a:r>
            <a:r>
              <a:rPr lang="en-US" sz="1200" b="0" i="0" u="none" strike="noStrike" kern="1200" dirty="0" smtClean="0">
                <a:solidFill>
                  <a:schemeClr val="tx1"/>
                </a:solidFill>
                <a:effectLst/>
                <a:latin typeface="+mn-lt"/>
                <a:ea typeface="+mn-ea"/>
                <a:cs typeface="+mn-cs"/>
              </a:rPr>
              <a:t>, usually represented by the </a:t>
            </a:r>
            <a:r>
              <a:rPr lang="en-US" sz="1200" b="0" i="0" u="none" strike="noStrike" kern="1200" dirty="0" smtClean="0">
                <a:solidFill>
                  <a:schemeClr val="tx1"/>
                </a:solidFill>
                <a:effectLst/>
                <a:latin typeface="+mn-lt"/>
                <a:ea typeface="+mn-ea"/>
                <a:cs typeface="+mn-cs"/>
                <a:hlinkClick r:id="rId7" tooltip="Nabla symbol"/>
              </a:rPr>
              <a:t>nabla symbol</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in Eq. 5.17 that the gradient with respect to a single weight </a:t>
            </a:r>
            <a:r>
              <a:rPr lang="en-US" sz="1200" i="1" kern="1200" dirty="0" smtClean="0">
                <a:solidFill>
                  <a:schemeClr val="tx1"/>
                </a:solidFill>
                <a:effectLst/>
                <a:latin typeface="+mn-lt"/>
                <a:ea typeface="+mn-ea"/>
                <a:cs typeface="+mn-cs"/>
              </a:rPr>
              <a:t>w j </a:t>
            </a:r>
            <a:r>
              <a:rPr lang="en-US" sz="1200" kern="1200" dirty="0" smtClean="0">
                <a:solidFill>
                  <a:schemeClr val="tx1"/>
                </a:solidFill>
                <a:effectLst/>
                <a:latin typeface="+mn-lt"/>
                <a:ea typeface="+mn-ea"/>
                <a:cs typeface="+mn-cs"/>
              </a:rPr>
              <a:t>represents a very intuitive value: the difference between the true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and our estimated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for that observation, multiplied by the corresponding input value </a:t>
            </a:r>
            <a:r>
              <a:rPr lang="en-US" sz="1200" i="1" kern="1200" dirty="0" smtClean="0">
                <a:solidFill>
                  <a:schemeClr val="tx1"/>
                </a:solidFill>
                <a:effectLst/>
                <a:latin typeface="+mn-lt"/>
                <a:ea typeface="+mn-ea"/>
                <a:cs typeface="+mn-cs"/>
              </a:rPr>
              <a:t>x j </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a:t>
            </a:r>
            <a:r>
              <a:rPr lang="en-US" sz="1200" b="1" kern="1200" dirty="0" smtClean="0">
                <a:solidFill>
                  <a:schemeClr val="tx1"/>
                </a:solidFill>
                <a:effectLst/>
                <a:latin typeface="+mn-lt"/>
                <a:ea typeface="+mn-ea"/>
                <a:cs typeface="+mn-cs"/>
              </a:rPr>
              <a:t>random </a:t>
            </a:r>
            <a:r>
              <a:rPr lang="en-US" sz="1200" b="1" kern="1200" dirty="0">
                <a:solidFill>
                  <a:schemeClr val="tx1"/>
                </a:solidFill>
                <a:effectLst/>
                <a:latin typeface="+mn-lt"/>
                <a:ea typeface="+mn-ea"/>
                <a:cs typeface="+mn-cs"/>
              </a:rPr>
              <a:t>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smtClean="0">
                <a:solidFill>
                  <a:schemeClr val="tx1"/>
                </a:solidFill>
                <a:effectLst/>
                <a:latin typeface="+mn-lt"/>
                <a:ea typeface="+mn-ea"/>
                <a:cs typeface="+mn-cs"/>
              </a:rPr>
              <a:t>ε</a:t>
            </a:r>
            <a:r>
              <a:rPr lang="en-US" sz="1200" kern="1200" dirty="0" smtClean="0">
                <a:solidFill>
                  <a:schemeClr val="tx1"/>
                </a:solidFill>
                <a:effectLst/>
                <a:latin typeface="+mn-lt"/>
                <a:ea typeface="+mn-ea"/>
                <a:cs typeface="+mn-cs"/>
              </a:rPr>
              <a:t>), or when progress halts (for example when the loss starts going up on a held-out set).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that this observation </a:t>
            </a:r>
            <a:r>
              <a:rPr lang="en-US" i="1" dirty="0" smtClean="0"/>
              <a:t>x </a:t>
            </a:r>
            <a:r>
              <a:rPr lang="en-US" dirty="0" smtClean="0"/>
              <a:t>happened to be a positive example. We would expect that after seeing more negative examples with high counts of negative words, that the weight </a:t>
            </a:r>
            <a:r>
              <a:rPr lang="en-US" i="1" dirty="0" smtClean="0"/>
              <a:t>w</a:t>
            </a:r>
            <a:r>
              <a:rPr lang="en-US" dirty="0" smtClean="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smtClean="0">
                <a:solidFill>
                  <a:schemeClr val="tx1"/>
                </a:solidFill>
                <a:effectLst/>
                <a:latin typeface="+mn-lt"/>
                <a:ea typeface="+mn-ea"/>
                <a:cs typeface="+mn-cs"/>
              </a:rPr>
              <a:t>accid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entally</a:t>
            </a:r>
            <a:r>
              <a:rPr lang="en-US" sz="1200" kern="1200" dirty="0" smtClean="0">
                <a:solidFill>
                  <a:schemeClr val="tx1"/>
                </a:solidFill>
                <a:effectLst/>
                <a:latin typeface="+mn-lt"/>
                <a:ea typeface="+mn-ea"/>
                <a:cs typeface="+mn-cs"/>
              </a:rPr>
              <a:t> correlate with the class. This problem is called </a:t>
            </a:r>
            <a:r>
              <a:rPr lang="en-US" sz="1200" b="0" kern="1200" dirty="0" smtClean="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L1 regularization </a:t>
            </a:r>
            <a:r>
              <a:rPr lang="en-US" sz="1200" kern="1200" dirty="0" smtClean="0">
                <a:solidFill>
                  <a:schemeClr val="tx1"/>
                </a:solidFill>
                <a:effectLst/>
                <a:latin typeface="+mn-lt"/>
                <a:ea typeface="+mn-ea"/>
                <a:cs typeface="+mn-cs"/>
              </a:rPr>
              <a:t>is a linear function of the weight values, named after the L1 norm, the sum of the absolute values of the weights, or </a:t>
            </a:r>
            <a:r>
              <a:rPr lang="en-US" sz="1200" b="0" kern="1200" dirty="0" smtClean="0">
                <a:solidFill>
                  <a:schemeClr val="tx1"/>
                </a:solidFill>
                <a:effectLst/>
                <a:latin typeface="+mn-lt"/>
                <a:ea typeface="+mn-ea"/>
                <a:cs typeface="+mn-cs"/>
              </a:rPr>
              <a:t>Manhattan distance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L2 regularization </a:t>
            </a:r>
            <a:r>
              <a:rPr lang="en-US" sz="1200" kern="1200" dirty="0" smtClean="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||2, is the same as the </a:t>
            </a:r>
            <a:r>
              <a:rPr lang="en-US" sz="1200" b="0" kern="1200" dirty="0" smtClean="0">
                <a:solidFill>
                  <a:schemeClr val="tx1"/>
                </a:solidFill>
                <a:effectLst/>
                <a:latin typeface="+mn-lt"/>
                <a:ea typeface="+mn-ea"/>
                <a:cs typeface="+mn-cs"/>
              </a:rPr>
              <a:t>Euclidean distance </a:t>
            </a:r>
            <a:r>
              <a:rPr lang="en-US" sz="1200" kern="1200" dirty="0" smtClean="0">
                <a:solidFill>
                  <a:schemeClr val="tx1"/>
                </a:solidFill>
                <a:effectLst/>
                <a:latin typeface="+mn-lt"/>
                <a:ea typeface="+mn-ea"/>
                <a:cs typeface="+mn-cs"/>
              </a:rPr>
              <a:t>of the vector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L2 regularization is easier to optimize because of its simple derivative,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while L1 regularization is more complex (the derivative is non-continuous at zero).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221855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such cases we use </a:t>
            </a:r>
            <a:r>
              <a:rPr lang="en-US" sz="1200" b="0" kern="1200" dirty="0" smtClean="0">
                <a:solidFill>
                  <a:schemeClr val="tx1"/>
                </a:solidFill>
                <a:effectLst/>
                <a:latin typeface="+mn-lt"/>
                <a:ea typeface="+mn-ea"/>
                <a:cs typeface="+mn-cs"/>
              </a:rPr>
              <a:t>multinomial logistic regression</a:t>
            </a:r>
            <a:r>
              <a:rPr lang="en-US" sz="1200" kern="1200" dirty="0" smtClean="0">
                <a:solidFill>
                  <a:schemeClr val="tx1"/>
                </a:solidFill>
                <a:effectLst/>
                <a:latin typeface="+mn-lt"/>
                <a:ea typeface="+mn-ea"/>
                <a:cs typeface="+mn-cs"/>
              </a:rPr>
              <a:t>, also called </a:t>
            </a:r>
            <a:r>
              <a:rPr lang="en-US" sz="1200" b="0" kern="1200" dirty="0" err="1" smtClean="0">
                <a:solidFill>
                  <a:schemeClr val="tx1"/>
                </a:solidFill>
                <a:effectLst/>
                <a:latin typeface="+mn-lt"/>
                <a:ea typeface="+mn-ea"/>
                <a:cs typeface="+mn-cs"/>
              </a:rPr>
              <a:t>softmax</a:t>
            </a:r>
            <a:r>
              <a:rPr lang="en-US" sz="1200" b="0" kern="1200" dirty="0" smtClean="0">
                <a:solidFill>
                  <a:schemeClr val="tx1"/>
                </a:solidFill>
                <a:effectLst/>
                <a:latin typeface="+mn-lt"/>
                <a:ea typeface="+mn-ea"/>
                <a:cs typeface="+mn-cs"/>
              </a:rPr>
              <a:t> re- </a:t>
            </a:r>
            <a:r>
              <a:rPr lang="en-US" sz="1200" b="0" kern="1200" dirty="0" err="1" smtClean="0">
                <a:solidFill>
                  <a:schemeClr val="tx1"/>
                </a:solidFill>
                <a:effectLst/>
                <a:latin typeface="+mn-lt"/>
                <a:ea typeface="+mn-ea"/>
                <a:cs typeface="+mn-cs"/>
              </a:rPr>
              <a:t>gression</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historically, the </a:t>
            </a:r>
            <a:r>
              <a:rPr lang="en-US" sz="1200" b="0" kern="1200" dirty="0" err="1" smtClean="0">
                <a:solidFill>
                  <a:schemeClr val="tx1"/>
                </a:solidFill>
                <a:effectLst/>
                <a:latin typeface="+mn-lt"/>
                <a:ea typeface="+mn-ea"/>
                <a:cs typeface="+mn-cs"/>
              </a:rPr>
              <a:t>maxent</a:t>
            </a:r>
            <a:r>
              <a:rPr lang="en-US" sz="1200" b="0" kern="1200" dirty="0" smtClean="0">
                <a:solidFill>
                  <a:schemeClr val="tx1"/>
                </a:solidFill>
                <a:effectLst/>
                <a:latin typeface="+mn-lt"/>
                <a:ea typeface="+mn-ea"/>
                <a:cs typeface="+mn-cs"/>
              </a:rPr>
              <a:t> classifier</a:t>
            </a:r>
            <a:r>
              <a:rPr lang="en-US" sz="1200" kern="1200" dirty="0" smtClean="0">
                <a:solidFill>
                  <a:schemeClr val="tx1"/>
                </a:solidFill>
                <a:effectLst/>
                <a:latin typeface="+mn-lt"/>
                <a:ea typeface="+mn-ea"/>
                <a:cs typeface="+mn-cs"/>
              </a:rPr>
              <a: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softmax</a:t>
            </a:r>
            <a:r>
              <a:rPr lang="en-US" sz="1200" kern="1200" dirty="0" smtClean="0">
                <a:solidFill>
                  <a:schemeClr val="tx1"/>
                </a:solidFill>
                <a:effectLst/>
                <a:latin typeface="+mn-lt"/>
                <a:ea typeface="+mn-ea"/>
                <a:cs typeface="+mn-cs"/>
              </a:rPr>
              <a:t> function takes a vector </a:t>
            </a:r>
            <a:r>
              <a:rPr lang="en-US" sz="1200" i="1" kern="1200" dirty="0" smtClean="0">
                <a:solidFill>
                  <a:schemeClr val="tx1"/>
                </a:solidFill>
                <a:effectLst/>
                <a:latin typeface="+mn-lt"/>
                <a:ea typeface="+mn-ea"/>
                <a:cs typeface="+mn-cs"/>
              </a:rPr>
              <a:t>z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err="1" smtClean="0">
                <a:solidFill>
                  <a:schemeClr val="tx1"/>
                </a:solidFill>
                <a:effectLst/>
                <a:latin typeface="+mn-lt"/>
                <a:ea typeface="+mn-ea"/>
                <a:cs typeface="+mn-cs"/>
              </a:rPr>
              <a:t>zk</a:t>
            </a:r>
            <a:r>
              <a:rPr lang="en-US" sz="1200" kern="1200" dirty="0" smtClean="0">
                <a:solidFill>
                  <a:schemeClr val="tx1"/>
                </a:solidFill>
                <a:effectLst/>
                <a:latin typeface="+mn-lt"/>
                <a:ea typeface="+mn-ea"/>
                <a:cs typeface="+mn-cs"/>
              </a:rPr>
              <a:t>] of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1328661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smtClean="0">
                <a:solidFill>
                  <a:schemeClr val="tx1"/>
                </a:solidFill>
                <a:effectLst/>
                <a:latin typeface="+mn-lt"/>
                <a:ea typeface="+mn-ea"/>
                <a:cs typeface="+mn-cs"/>
              </a:rPr>
              <a:t>0.6+1.1 −1.5+1.2+3.2−1.1</a:t>
            </a:r>
            <a:r>
              <a:rPr lang="en-US" sz="1200" kern="1200" baseline="0" dirty="0" smtClean="0">
                <a:solidFill>
                  <a:schemeClr val="tx1"/>
                </a:solidFill>
                <a:effectLst/>
                <a:latin typeface="+mn-lt"/>
                <a:ea typeface="+mn-ea"/>
                <a:cs typeface="+mn-cs"/>
              </a:rPr>
              <a:t> = 3.5</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smtClean="0">
                <a:solidFill>
                  <a:schemeClr val="tx1"/>
                </a:solidFill>
                <a:effectLst/>
                <a:latin typeface="+mn-lt"/>
                <a:ea typeface="+mn-ea"/>
                <a:cs typeface="+mn-cs"/>
              </a:rPr>
              <a:t>0.054+0.090+0.007+0.099+0.74+0.010</a:t>
            </a:r>
            <a:r>
              <a:rPr lang="en-US" sz="1200" kern="1200" dirty="0" smtClean="0">
                <a:solidFill>
                  <a:schemeClr val="tx1"/>
                </a:solidFill>
                <a:effectLst/>
                <a:latin typeface="+mn-lt"/>
                <a:ea typeface="+mn-ea"/>
                <a:cs typeface="+mn-cs"/>
              </a:rPr>
              <a:t> = 1</a:t>
            </a:r>
            <a:endParaRPr lang="mr-IN"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08016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customXml" Target="../ink/ink1.xml"/><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ustomXml" Target="../ink/ink2.xm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customXml" Target="../ink/ink3.xml"/><Relationship Id="rId6"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customXml" Target="../ink/ink4.xm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5.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emf"/></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44323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52836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7059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3452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42489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 xmlns:a16="http://schemas.microsoft.com/office/drawing/2014/main" val="20000"/>
                    </a:ext>
                  </a:extLst>
                </a:gridCol>
                <a:gridCol w="4587240">
                  <a:extLst>
                    <a:ext uri="{9D8B030D-6E8A-4147-A177-3AD203B41FA5}">
                      <a16:colId xmlns="" xmlns:a16="http://schemas.microsoft.com/office/drawing/2014/main" val="20001"/>
                    </a:ext>
                  </a:extLst>
                </a:gridCol>
                <a:gridCol w="1737360">
                  <a:extLst>
                    <a:ext uri="{9D8B030D-6E8A-4147-A177-3AD203B41FA5}">
                      <a16:colId xmlns=""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 xmlns:a16="http://schemas.microsoft.com/office/drawing/2014/main"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 xmlns:a16="http://schemas.microsoft.com/office/drawing/2014/main" val="20000"/>
                    </a:ext>
                  </a:extLst>
                </a:gridCol>
                <a:gridCol w="3665519">
                  <a:extLst>
                    <a:ext uri="{9D8B030D-6E8A-4147-A177-3AD203B41FA5}">
                      <a16:colId xmlns="" xmlns:a16="http://schemas.microsoft.com/office/drawing/2014/main" val="20001"/>
                    </a:ext>
                  </a:extLst>
                </a:gridCol>
                <a:gridCol w="876938">
                  <a:extLst>
                    <a:ext uri="{9D8B030D-6E8A-4147-A177-3AD203B41FA5}">
                      <a16:colId xmlns="" xmlns:a16="http://schemas.microsoft.com/office/drawing/2014/main" val="20002"/>
                    </a:ext>
                  </a:extLst>
                </a:gridCol>
                <a:gridCol w="1247808">
                  <a:extLst>
                    <a:ext uri="{9D8B030D-6E8A-4147-A177-3AD203B41FA5}">
                      <a16:colId xmlns="" xmlns:a16="http://schemas.microsoft.com/office/drawing/2014/main" val="20003"/>
                    </a:ext>
                  </a:extLst>
                </a:gridCol>
                <a:gridCol w="1247808">
                  <a:extLst>
                    <a:ext uri="{9D8B030D-6E8A-4147-A177-3AD203B41FA5}">
                      <a16:colId xmlns=""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smtClean="0"/>
                  <a:t> </a:t>
                </a:r>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smtClean="0"/>
              <a:t>If our prediction is </a:t>
            </a:r>
            <a:r>
              <a:rPr lang="en-US" b="1" dirty="0" smtClean="0"/>
              <a:t>correct</a:t>
            </a:r>
            <a:r>
              <a:rPr lang="en-US" dirty="0" smtClean="0"/>
              <a:t>, then our CE loss is </a:t>
            </a:r>
            <a:r>
              <a:rPr lang="en-US" b="1" dirty="0" smtClean="0"/>
              <a:t>lower</a:t>
            </a:r>
            <a:endParaRPr lang="en-US" b="1" dirty="0"/>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smtClean="0"/>
              <a:t>If our prediction is </a:t>
            </a:r>
            <a:r>
              <a:rPr lang="en-US" b="1" dirty="0" smtClean="0"/>
              <a:t>incorrect</a:t>
            </a:r>
            <a:r>
              <a:rPr lang="en-US" dirty="0" smtClean="0"/>
              <a:t>, then our CE loss is </a:t>
            </a:r>
            <a:r>
              <a:rPr lang="en-US" b="1" dirty="0" smtClean="0"/>
              <a:t>higher</a:t>
            </a:r>
            <a:endParaRPr lang="en-US" b="1" dirty="0"/>
          </a:p>
        </p:txBody>
      </p:sp>
    </p:spTree>
    <p:extLst>
      <p:ext uri="{BB962C8B-B14F-4D97-AF65-F5344CB8AC3E}">
        <p14:creationId xmlns:p14="http://schemas.microsoft.com/office/powerpoint/2010/main" val="417380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3"/>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34307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smtClean="0"/>
              <a:t>A convex function has just </a:t>
            </a:r>
            <a:r>
              <a:rPr lang="en-US" sz="2400" b="1" dirty="0" smtClean="0"/>
              <a:t>one minimum</a:t>
            </a:r>
            <a:r>
              <a:rPr lang="en-US" sz="2400" dirty="0" smtClean="0"/>
              <a:t>, so there are no local minima to get stuck in.</a:t>
            </a:r>
          </a:p>
          <a:p>
            <a:r>
              <a:rPr lang="en-US" sz="2400" dirty="0" smtClean="0"/>
              <a:t>So </a:t>
            </a:r>
            <a:r>
              <a:rPr lang="en-US" sz="2400" dirty="0"/>
              <a:t>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 xmlns:a16="http://schemas.microsoft.com/office/drawing/2014/main"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smtClean="0"/>
              <a:t>dimensions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 xmlns:a16="http://schemas.microsoft.com/office/drawing/2014/main"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smtClean="0"/>
              <a:t>individual </a:t>
            </a:r>
            <a:r>
              <a:rPr lang="en-US" dirty="0"/>
              <a:t>gradients: </a:t>
            </a:r>
          </a:p>
        </p:txBody>
      </p:sp>
      <p:pic>
        <p:nvPicPr>
          <p:cNvPr id="6" name="Picture 5"/>
          <p:cNvPicPr>
            <a:picLocks noChangeAspect="1"/>
          </p:cNvPicPr>
          <p:nvPr/>
        </p:nvPicPr>
        <p:blipFill>
          <a:blip r:embed="rId3"/>
          <a:stretch>
            <a:fillRect/>
          </a:stretch>
        </p:blipFill>
        <p:spPr>
          <a:xfrm>
            <a:off x="609600" y="2667000"/>
            <a:ext cx="8255000" cy="812800"/>
          </a:xfrm>
          <a:prstGeom prst="rect">
            <a:avLst/>
          </a:prstGeom>
        </p:spPr>
      </p:pic>
      <p:pic>
        <p:nvPicPr>
          <p:cNvPr id="7" name="Picture 6"/>
          <p:cNvPicPr>
            <a:picLocks noChangeAspect="1"/>
          </p:cNvPicPr>
          <p:nvPr/>
        </p:nvPicPr>
        <p:blipFill>
          <a:blip r:embed="rId4"/>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 xmlns:a16="http://schemas.microsoft.com/office/drawing/2014/main"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t>
            </a:r>
            <a:r>
              <a:rPr lang="en-US" dirty="0" smtClean="0"/>
              <a:t>algorithm.  We’ll use a simple sentiment classifier with just 2 features, and 1 training instance where the </a:t>
            </a:r>
            <a:r>
              <a:rPr lang="en-US" dirty="0"/>
              <a:t>correct value is </a:t>
            </a:r>
            <a:r>
              <a:rPr lang="en-US" i="1" dirty="0"/>
              <a:t>y </a:t>
            </a:r>
            <a:r>
              <a:rPr lang="en-US" dirty="0"/>
              <a:t>= 1 (this is a positive </a:t>
            </a:r>
            <a:r>
              <a:rPr lang="en-US" dirty="0" smtClean="0"/>
              <a:t>review). </a:t>
            </a:r>
            <a:endParaRPr lang="en-US" dirty="0"/>
          </a:p>
          <a:p>
            <a:pPr algn="ctr"/>
            <a:r>
              <a:rPr lang="en-US" dirty="0" smtClean="0"/>
              <a:t>x</a:t>
            </a:r>
            <a:r>
              <a:rPr lang="en-US" baseline="-25000" dirty="0" smtClean="0"/>
              <a:t>1</a:t>
            </a:r>
            <a:r>
              <a:rPr lang="en-US" dirty="0" smtClean="0"/>
              <a:t> = 3    (count of  positive lexicon words)</a:t>
            </a:r>
            <a:endParaRPr lang="en-US" dirty="0"/>
          </a:p>
          <a:p>
            <a:pPr algn="ctr"/>
            <a:r>
              <a:rPr lang="en-US" dirty="0" smtClean="0"/>
              <a:t>x</a:t>
            </a:r>
            <a:r>
              <a:rPr lang="en-US" baseline="-25000" dirty="0" smtClean="0"/>
              <a:t>2</a:t>
            </a:r>
            <a:r>
              <a:rPr lang="en-US" dirty="0" smtClean="0"/>
              <a:t> </a:t>
            </a:r>
            <a:r>
              <a:rPr lang="en-US" dirty="0"/>
              <a:t>= </a:t>
            </a:r>
            <a:r>
              <a:rPr lang="en-US" dirty="0" smtClean="0"/>
              <a:t>2    </a:t>
            </a:r>
            <a:r>
              <a:rPr lang="en-US" dirty="0"/>
              <a:t>(count of  positive </a:t>
            </a:r>
            <a:r>
              <a:rPr lang="en-US" dirty="0" smtClean="0"/>
              <a:t>negative words</a:t>
            </a:r>
            <a:r>
              <a:rPr lang="en-US" dirty="0"/>
              <a:t>)</a:t>
            </a:r>
          </a:p>
          <a:p>
            <a:r>
              <a:rPr lang="en-US" dirty="0" smtClean="0"/>
              <a:t>The </a:t>
            </a:r>
            <a:r>
              <a:rPr lang="en-US" dirty="0"/>
              <a:t>initial weights and bias in </a:t>
            </a:r>
            <a:r>
              <a:rPr lang="en-US" dirty="0" smtClean="0"/>
              <a:t>θ</a:t>
            </a:r>
            <a:r>
              <a:rPr lang="en-US" baseline="30000" dirty="0" smtClean="0"/>
              <a:t>0</a:t>
            </a:r>
            <a:r>
              <a:rPr lang="en-US" dirty="0" smtClean="0"/>
              <a:t> </a:t>
            </a:r>
            <a:r>
              <a:rPr lang="en-US" dirty="0"/>
              <a:t>are all set to 0, and the initial learning rate </a:t>
            </a:r>
            <a:r>
              <a:rPr lang="en-US" dirty="0" err="1"/>
              <a:t>η</a:t>
            </a:r>
            <a:r>
              <a:rPr lang="en-US" dirty="0"/>
              <a:t> is 0.1: </a:t>
            </a:r>
            <a:endParaRPr lang="en-US" dirty="0" smtClean="0"/>
          </a:p>
          <a:p>
            <a:pPr algn="ctr"/>
            <a:r>
              <a:rPr lang="en-US" dirty="0" smtClean="0"/>
              <a:t>w</a:t>
            </a:r>
            <a:r>
              <a:rPr lang="en-US" baseline="-25000" dirty="0" smtClean="0"/>
              <a:t>1</a:t>
            </a:r>
            <a:r>
              <a:rPr lang="en-US" dirty="0" smtClean="0"/>
              <a:t> = w</a:t>
            </a:r>
            <a:r>
              <a:rPr lang="en-US" baseline="-25000" dirty="0" smtClean="0"/>
              <a:t>2</a:t>
            </a:r>
            <a:r>
              <a:rPr lang="en-US" dirty="0" smtClean="0"/>
              <a:t> </a:t>
            </a:r>
            <a:r>
              <a:rPr lang="en-US" dirty="0"/>
              <a:t>=</a:t>
            </a:r>
            <a:r>
              <a:rPr lang="en-US" dirty="0" smtClean="0"/>
              <a:t> b = 0</a:t>
            </a:r>
          </a:p>
          <a:p>
            <a:pPr algn="ctr"/>
            <a:r>
              <a:rPr lang="en-US" dirty="0" err="1" smtClean="0"/>
              <a:t>η</a:t>
            </a:r>
            <a:r>
              <a:rPr lang="en-US" dirty="0" smtClean="0"/>
              <a:t> = 0.1</a:t>
            </a:r>
          </a:p>
          <a:p>
            <a:r>
              <a:rPr lang="en-US" dirty="0"/>
              <a:t>The single update step requires that we compute the gradient, multiplied by the learning </a:t>
            </a:r>
            <a:r>
              <a:rPr lang="en-US" dirty="0" smtClean="0"/>
              <a:t>rate:</a:t>
            </a:r>
            <a:endParaRPr lang="en-US" dirty="0"/>
          </a:p>
          <a:p>
            <a:pPr algn="ct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744512"/>
            <a:ext cx="3456940" cy="465910"/>
          </a:xfrm>
          <a:prstGeom prst="rect">
            <a:avLst/>
          </a:prstGeom>
        </p:spPr>
      </p:pic>
    </p:spTree>
    <p:extLst>
      <p:ext uri="{BB962C8B-B14F-4D97-AF65-F5344CB8AC3E}">
        <p14:creationId xmlns:p14="http://schemas.microsoft.com/office/powerpoint/2010/main" val="9722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example</a:t>
            </a:r>
            <a:endParaRPr lang="en-US" dirty="0"/>
          </a:p>
        </p:txBody>
      </p:sp>
      <p:sp>
        <p:nvSpPr>
          <p:cNvPr id="3" name="Content Placeholder 2"/>
          <p:cNvSpPr>
            <a:spLocks noGrp="1"/>
          </p:cNvSpPr>
          <p:nvPr>
            <p:ph idx="1"/>
          </p:nvPr>
        </p:nvSpPr>
        <p:spPr/>
        <p:txBody>
          <a:bodyPr>
            <a:normAutofit/>
          </a:bodyPr>
          <a:lstStyle/>
          <a:p>
            <a:r>
              <a:rPr lang="en-US" dirty="0" smtClean="0"/>
              <a:t>The derivative of this function for </a:t>
            </a:r>
            <a:r>
              <a:rPr lang="en-US" b="1" dirty="0" smtClean="0"/>
              <a:t>a single training example </a:t>
            </a:r>
            <a:r>
              <a:rPr lang="en-US" i="1" dirty="0" smtClean="0"/>
              <a:t>x </a:t>
            </a:r>
            <a:r>
              <a:rPr lang="en-US" dirty="0" smtClean="0"/>
              <a:t>for a single weight </a:t>
            </a:r>
            <a:r>
              <a:rPr lang="en-US" i="1" dirty="0" err="1" smtClean="0"/>
              <a:t>w</a:t>
            </a:r>
            <a:r>
              <a:rPr lang="en-US" i="1" baseline="-25000" dirty="0" err="1" smtClean="0"/>
              <a:t>j</a:t>
            </a:r>
            <a:r>
              <a:rPr lang="en-US" dirty="0" smtClean="0"/>
              <a:t> is</a:t>
            </a:r>
          </a:p>
          <a:p>
            <a:endParaRPr lang="en-US" dirty="0" smtClean="0"/>
          </a:p>
          <a:p>
            <a:endParaRPr lang="en-US" dirty="0" smtClean="0"/>
          </a:p>
          <a:p>
            <a:endParaRPr lang="en-US" dirty="0"/>
          </a:p>
          <a:p>
            <a:pPr algn="ctr"/>
            <a:r>
              <a:rPr lang="en-US" dirty="0" smtClean="0"/>
              <a:t>The gradient vector has 3 dimensions, for w</a:t>
            </a:r>
            <a:r>
              <a:rPr lang="en-US" baseline="-25000" dirty="0" smtClean="0"/>
              <a:t>1</a:t>
            </a:r>
            <a:r>
              <a:rPr lang="en-US" dirty="0" smtClean="0"/>
              <a:t>, w</a:t>
            </a:r>
            <a:r>
              <a:rPr lang="en-US" baseline="-25000" dirty="0" smtClean="0"/>
              <a:t>2</a:t>
            </a:r>
            <a:r>
              <a:rPr lang="en-US" dirty="0" smtClean="0"/>
              <a:t>, and b.</a:t>
            </a:r>
            <a:br>
              <a:rPr lang="en-US" dirty="0" smtClean="0"/>
            </a:br>
            <a:r>
              <a:rPr lang="en-US" dirty="0"/>
              <a:t> </a:t>
            </a:r>
            <a:r>
              <a:rPr lang="en-US" dirty="0" smtClean="0"/>
              <a:t>For our input, x</a:t>
            </a:r>
            <a:r>
              <a:rPr lang="en-US" baseline="-25000" dirty="0" smtClean="0"/>
              <a:t>1</a:t>
            </a:r>
            <a:r>
              <a:rPr lang="en-US" dirty="0" smtClean="0"/>
              <a:t> </a:t>
            </a:r>
            <a:r>
              <a:rPr lang="en-US" dirty="0"/>
              <a:t>= </a:t>
            </a:r>
            <a:r>
              <a:rPr lang="en-US" dirty="0" smtClean="0"/>
              <a:t>3 and x</a:t>
            </a:r>
            <a:r>
              <a:rPr lang="en-US" baseline="-25000" dirty="0" smtClean="0"/>
              <a:t>2</a:t>
            </a:r>
            <a:r>
              <a:rPr lang="en-US" dirty="0" smtClean="0"/>
              <a:t> </a:t>
            </a:r>
            <a:r>
              <a:rPr lang="en-US" dirty="0"/>
              <a:t>= </a:t>
            </a:r>
            <a:r>
              <a:rPr lang="en-US" dirty="0" smtClean="0"/>
              <a:t>2</a:t>
            </a:r>
            <a:endParaRPr lang="en-US" dirty="0"/>
          </a:p>
          <a:p>
            <a:pPr algn="ctr"/>
            <a:r>
              <a:rPr lang="en-US" dirty="0"/>
              <a:t>x</a:t>
            </a:r>
            <a:r>
              <a:rPr lang="en-US" baseline="-25000" dirty="0"/>
              <a:t>2</a:t>
            </a:r>
            <a:r>
              <a:rPr lang="en-US" dirty="0"/>
              <a:t> = 2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 y="4572000"/>
            <a:ext cx="8534400" cy="1134088"/>
          </a:xfrm>
          <a:prstGeom prst="rect">
            <a:avLst/>
          </a:prstGeom>
        </p:spPr>
      </p:pic>
      <p:pic>
        <p:nvPicPr>
          <p:cNvPr id="8" name="Picture 7"/>
          <p:cNvPicPr>
            <a:picLocks noChangeAspect="1"/>
          </p:cNvPicPr>
          <p:nvPr/>
        </p:nvPicPr>
        <p:blipFill>
          <a:blip r:embed="rId4"/>
          <a:stretch>
            <a:fillRect/>
          </a:stretch>
        </p:blipFill>
        <p:spPr>
          <a:xfrm>
            <a:off x="2308859" y="2819400"/>
            <a:ext cx="4572000" cy="904068"/>
          </a:xfrm>
          <a:prstGeom prst="rect">
            <a:avLst/>
          </a:prstGeom>
        </p:spPr>
      </p:pic>
    </p:spTree>
    <p:extLst>
      <p:ext uri="{BB962C8B-B14F-4D97-AF65-F5344CB8AC3E}">
        <p14:creationId xmlns:p14="http://schemas.microsoft.com/office/powerpoint/2010/main" val="120414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a:t>
            </a:r>
            <a:r>
              <a:rPr lang="en-US" dirty="0" smtClean="0"/>
              <a:t>gradient ∇</a:t>
            </a:r>
            <a:r>
              <a:rPr lang="en-US" baseline="-25000" dirty="0" err="1" smtClean="0"/>
              <a:t>w,b</a:t>
            </a:r>
            <a:r>
              <a:rPr lang="en-US" dirty="0" smtClean="0"/>
              <a:t> , </a:t>
            </a:r>
            <a:r>
              <a:rPr lang="en-US" dirty="0"/>
              <a:t>we compute the new parameter vector θ</a:t>
            </a:r>
            <a:r>
              <a:rPr lang="en-US" baseline="30000" dirty="0"/>
              <a:t>1</a:t>
            </a:r>
            <a:r>
              <a:rPr lang="en-US" dirty="0"/>
              <a:t> by moving </a:t>
            </a:r>
            <a:r>
              <a:rPr lang="en-US" dirty="0" smtClean="0"/>
              <a:t>θ</a:t>
            </a:r>
            <a:r>
              <a:rPr lang="en-US" baseline="30000" dirty="0" smtClean="0"/>
              <a:t>0</a:t>
            </a:r>
            <a:r>
              <a:rPr lang="en-US" dirty="0" smtClean="0"/>
              <a:t> </a:t>
            </a:r>
            <a:r>
              <a:rPr lang="en-US" dirty="0"/>
              <a:t>in the opposite direction from the gradient: </a:t>
            </a:r>
          </a:p>
          <a:p>
            <a:endParaRPr lang="en-US" dirty="0" smtClean="0"/>
          </a:p>
          <a:p>
            <a:endParaRPr lang="en-US" dirty="0"/>
          </a:p>
          <a:p>
            <a:endParaRPr lang="en-US" dirty="0" smtClean="0"/>
          </a:p>
          <a:p>
            <a:endParaRPr lang="en-US" dirty="0"/>
          </a:p>
          <a:p>
            <a:endParaRPr lang="en-US" dirty="0" smtClean="0"/>
          </a:p>
          <a:p>
            <a:r>
              <a:rPr lang="en-US" dirty="0"/>
              <a:t>So after one step of gradient descent, the weights have shifted to be: </a:t>
            </a:r>
          </a:p>
          <a:p>
            <a:pPr algn="ctr"/>
            <a:r>
              <a:rPr lang="en-US" i="1" dirty="0" smtClean="0"/>
              <a:t>w</a:t>
            </a:r>
            <a:r>
              <a:rPr lang="en-US" baseline="-25000" dirty="0" smtClean="0"/>
              <a:t>1</a:t>
            </a:r>
            <a:r>
              <a:rPr lang="en-US" dirty="0" smtClean="0"/>
              <a:t> </a:t>
            </a:r>
            <a:r>
              <a:rPr lang="en-US" dirty="0"/>
              <a:t>= </a:t>
            </a:r>
            <a:r>
              <a:rPr lang="en-US" dirty="0" smtClean="0"/>
              <a:t>0.15</a:t>
            </a:r>
            <a:r>
              <a:rPr lang="en-US" dirty="0"/>
              <a:t>, </a:t>
            </a:r>
            <a:r>
              <a:rPr lang="en-US" i="1" dirty="0"/>
              <a:t>w</a:t>
            </a:r>
            <a:r>
              <a:rPr lang="en-US" baseline="-25000" dirty="0"/>
              <a:t>2</a:t>
            </a:r>
            <a:r>
              <a:rPr lang="en-US" dirty="0"/>
              <a:t> </a:t>
            </a:r>
            <a:r>
              <a:rPr lang="en-US" dirty="0" smtClean="0"/>
              <a:t>= 0.1, and </a:t>
            </a:r>
            <a:r>
              <a:rPr lang="en-US" i="1" dirty="0" smtClean="0"/>
              <a:t>b</a:t>
            </a:r>
            <a:r>
              <a:rPr lang="en-US" dirty="0" smtClean="0"/>
              <a:t>= .05 </a:t>
            </a:r>
            <a:endParaRPr lang="en-US" dirty="0"/>
          </a:p>
        </p:txBody>
      </p:sp>
      <p:grpSp>
        <p:nvGrpSpPr>
          <p:cNvPr id="7" name="Group 6"/>
          <p:cNvGrpSpPr/>
          <p:nvPr/>
        </p:nvGrpSpPr>
        <p:grpSpPr>
          <a:xfrm>
            <a:off x="1828800" y="3124200"/>
            <a:ext cx="4926932" cy="1165068"/>
            <a:chOff x="1371600" y="3276600"/>
            <a:chExt cx="4926932" cy="11650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4241132" cy="1165068"/>
            </a:xfrm>
            <a:prstGeom prst="rect">
              <a:avLst/>
            </a:prstGeom>
          </p:spPr>
        </p:pic>
        <p:sp>
          <p:nvSpPr>
            <p:cNvPr id="6" name="Rectangle 5"/>
            <p:cNvSpPr/>
            <p:nvPr/>
          </p:nvSpPr>
          <p:spPr>
            <a:xfrm>
              <a:off x="1371600" y="3580415"/>
              <a:ext cx="519694" cy="553998"/>
            </a:xfrm>
            <a:prstGeom prst="rect">
              <a:avLst/>
            </a:prstGeom>
          </p:spPr>
          <p:txBody>
            <a:bodyPr wrap="none">
              <a:spAutoFit/>
            </a:bodyPr>
            <a:lstStyle/>
            <a:p>
              <a:r>
                <a:rPr lang="en-US" sz="3000" dirty="0"/>
                <a:t>θ</a:t>
              </a:r>
              <a:r>
                <a:rPr lang="en-US" sz="3000" baseline="30000" dirty="0"/>
                <a:t>1</a:t>
              </a:r>
              <a:endParaRPr lang="en-US" sz="3000" dirty="0"/>
            </a:p>
          </p:txBody>
        </p:sp>
      </p:grpSp>
    </p:spTree>
    <p:extLst>
      <p:ext uri="{BB962C8B-B14F-4D97-AF65-F5344CB8AC3E}">
        <p14:creationId xmlns:p14="http://schemas.microsoft.com/office/powerpoint/2010/main" val="33146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Mini-batch training </a:t>
            </a:r>
            <a:endParaRPr lang="en-US" dirty="0"/>
          </a:p>
        </p:txBody>
      </p:sp>
      <p:sp>
        <p:nvSpPr>
          <p:cNvPr id="3" name="Content Placeholder 2"/>
          <p:cNvSpPr>
            <a:spLocks noGrp="1"/>
          </p:cNvSpPr>
          <p:nvPr>
            <p:ph idx="1"/>
          </p:nvPr>
        </p:nvSpPr>
        <p:spPr/>
        <p:txBody>
          <a:bodyPr/>
          <a:lstStyle/>
          <a:p>
            <a:r>
              <a:rPr lang="en-US" b="1" dirty="0" smtClean="0"/>
              <a:t>Stochastic</a:t>
            </a:r>
            <a:r>
              <a:rPr lang="en-US" dirty="0" smtClean="0"/>
              <a:t> gradient descent chooses a </a:t>
            </a:r>
            <a:r>
              <a:rPr lang="en-US" b="1" dirty="0" smtClean="0"/>
              <a:t>single random example </a:t>
            </a:r>
            <a:r>
              <a:rPr lang="en-US" dirty="0" smtClean="0"/>
              <a:t>at a time, and updates its weights on that example. As a result the updates can fluctuate.</a:t>
            </a:r>
          </a:p>
          <a:p>
            <a:r>
              <a:rPr lang="en-US" dirty="0" smtClean="0"/>
              <a:t>An alternate is </a:t>
            </a:r>
            <a:r>
              <a:rPr lang="en-US" b="1" dirty="0" smtClean="0"/>
              <a:t>batch training, </a:t>
            </a:r>
            <a:r>
              <a:rPr lang="en-US" dirty="0" smtClean="0"/>
              <a:t>which</a:t>
            </a:r>
            <a:r>
              <a:rPr lang="en-US" b="1" dirty="0" smtClean="0"/>
              <a:t> </a:t>
            </a:r>
            <a:r>
              <a:rPr lang="en-US" dirty="0" smtClean="0"/>
              <a:t>computes </a:t>
            </a:r>
            <a:r>
              <a:rPr lang="en-US" dirty="0"/>
              <a:t>the gradient over the </a:t>
            </a:r>
            <a:r>
              <a:rPr lang="en-US" b="1" dirty="0"/>
              <a:t>entire dataset</a:t>
            </a:r>
            <a:r>
              <a:rPr lang="en-US" dirty="0"/>
              <a:t>. </a:t>
            </a:r>
            <a:r>
              <a:rPr lang="en-US" dirty="0" smtClean="0"/>
              <a:t>This gives a much better </a:t>
            </a:r>
            <a:r>
              <a:rPr lang="en-US" dirty="0"/>
              <a:t>estimate of which </a:t>
            </a:r>
            <a:r>
              <a:rPr lang="en-US" dirty="0" smtClean="0"/>
              <a:t>direction </a:t>
            </a:r>
            <a:r>
              <a:rPr lang="en-US" dirty="0"/>
              <a:t>to move the weights, </a:t>
            </a:r>
            <a:r>
              <a:rPr lang="en-US" dirty="0" smtClean="0"/>
              <a:t>but takes a long time to compute.</a:t>
            </a:r>
          </a:p>
          <a:p>
            <a:r>
              <a:rPr lang="en-US" dirty="0" smtClean="0"/>
              <a:t>A commonly used compromise is </a:t>
            </a:r>
            <a:r>
              <a:rPr lang="en-US" b="1" dirty="0" smtClean="0"/>
              <a:t>mini-batch training</a:t>
            </a:r>
            <a:r>
              <a:rPr lang="en-US" dirty="0" smtClean="0"/>
              <a:t>, where we train on a small batch.  The batch size can be 512 or 1024, often selected based on </a:t>
            </a:r>
            <a:r>
              <a:rPr lang="en-US" dirty="0"/>
              <a:t>computational </a:t>
            </a:r>
            <a:r>
              <a:rPr lang="en-US" dirty="0" smtClean="0"/>
              <a:t>resources, so that all examples in the mini-batch can be processed in parallel.  The loss is then accumulated. </a:t>
            </a:r>
            <a:endParaRPr lang="en-US" dirty="0"/>
          </a:p>
        </p:txBody>
      </p:sp>
    </p:spTree>
    <p:extLst>
      <p:ext uri="{BB962C8B-B14F-4D97-AF65-F5344CB8AC3E}">
        <p14:creationId xmlns:p14="http://schemas.microsoft.com/office/powerpoint/2010/main" val="153614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a:t>
            </a:r>
            <a:endParaRPr lang="en-US" dirty="0"/>
          </a:p>
        </p:txBody>
      </p:sp>
      <p:sp>
        <p:nvSpPr>
          <p:cNvPr id="3" name="Content Placeholder 2"/>
          <p:cNvSpPr>
            <a:spLocks noGrp="1"/>
          </p:cNvSpPr>
          <p:nvPr>
            <p:ph idx="1"/>
          </p:nvPr>
        </p:nvSpPr>
        <p:spPr/>
        <p:txBody>
          <a:bodyPr>
            <a:normAutofit/>
          </a:bodyPr>
          <a:lstStyle/>
          <a:p>
            <a:r>
              <a:rPr lang="en-US" b="1" dirty="0" smtClean="0"/>
              <a:t>Overfitting </a:t>
            </a:r>
            <a:r>
              <a:rPr lang="en-US" dirty="0" smtClean="0"/>
              <a:t>is a problem with many machine learning models. Overfitting results in poor generalization and poor performance on unseen </a:t>
            </a:r>
            <a:r>
              <a:rPr lang="en-US" dirty="0"/>
              <a:t>test </a:t>
            </a:r>
            <a:r>
              <a:rPr lang="en-US" dirty="0" smtClean="0"/>
              <a:t>set.</a:t>
            </a:r>
          </a:p>
          <a:p>
            <a:r>
              <a:rPr lang="en-US" dirty="0" smtClean="0"/>
              <a:t>In </a:t>
            </a:r>
            <a:r>
              <a:rPr lang="en-US" dirty="0"/>
              <a:t>logistic regression</a:t>
            </a:r>
            <a:r>
              <a:rPr lang="en-US" dirty="0" smtClean="0"/>
              <a:t>, if a feature only occurs </a:t>
            </a:r>
            <a:r>
              <a:rPr lang="en-US" dirty="0"/>
              <a:t>in one </a:t>
            </a:r>
            <a:r>
              <a:rPr lang="en-US" dirty="0" smtClean="0"/>
              <a:t>class then it will get a </a:t>
            </a:r>
            <a:r>
              <a:rPr lang="en-US" b="1" dirty="0" smtClean="0"/>
              <a:t>high weight</a:t>
            </a:r>
            <a:r>
              <a:rPr lang="en-US" dirty="0" smtClean="0"/>
              <a:t>.  Sometimes we are just modelling noisy factors that just accidentally correlate with the class.</a:t>
            </a:r>
          </a:p>
          <a:p>
            <a:r>
              <a:rPr lang="en-US" b="1" dirty="0" smtClean="0"/>
              <a:t>Regularization </a:t>
            </a:r>
            <a:r>
              <a:rPr lang="en-US" dirty="0" smtClean="0"/>
              <a:t>is a way to penalize large weights.  A regularization term is added to the loss function. </a:t>
            </a:r>
          </a:p>
          <a:p>
            <a:r>
              <a:rPr lang="en-US" dirty="0" smtClean="0"/>
              <a:t>Lasso </a:t>
            </a:r>
            <a:r>
              <a:rPr lang="en-US" dirty="0"/>
              <a:t>regression </a:t>
            </a:r>
            <a:r>
              <a:rPr lang="en-US" dirty="0" smtClean="0"/>
              <a:t>uses L1 regularization</a:t>
            </a:r>
            <a:br>
              <a:rPr lang="en-US" dirty="0" smtClean="0"/>
            </a:br>
            <a:r>
              <a:rPr lang="en-US" dirty="0" smtClean="0"/>
              <a:t>Ridge regression uses L2 regularization </a:t>
            </a:r>
            <a:endParaRPr lang="en-US" dirty="0"/>
          </a:p>
          <a:p>
            <a:endParaRPr lang="en-US" dirty="0" smtClean="0"/>
          </a:p>
        </p:txBody>
      </p:sp>
    </p:spTree>
    <p:extLst>
      <p:ext uri="{BB962C8B-B14F-4D97-AF65-F5344CB8AC3E}">
        <p14:creationId xmlns:p14="http://schemas.microsoft.com/office/powerpoint/2010/main" val="1019726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p>
        </p:txBody>
      </p:sp>
      <p:sp>
        <p:nvSpPr>
          <p:cNvPr id="3" name="Content Placeholder 2"/>
          <p:cNvSpPr>
            <a:spLocks noGrp="1"/>
          </p:cNvSpPr>
          <p:nvPr>
            <p:ph idx="1"/>
          </p:nvPr>
        </p:nvSpPr>
        <p:spPr/>
        <p:txBody>
          <a:bodyPr/>
          <a:lstStyle/>
          <a:p>
            <a:r>
              <a:rPr lang="en-US" dirty="0" smtClean="0"/>
              <a:t>Instead of binary classification, we often want more than two classes.  For sentiment classification we might extend the class labels to be </a:t>
            </a:r>
            <a:r>
              <a:rPr lang="en-US" b="1" dirty="0" smtClean="0"/>
              <a:t>positive, negative</a:t>
            </a:r>
            <a:r>
              <a:rPr lang="en-US" dirty="0" smtClean="0"/>
              <a:t>, and </a:t>
            </a:r>
            <a:r>
              <a:rPr lang="en-US" b="1" dirty="0" smtClean="0"/>
              <a:t>neutral</a:t>
            </a:r>
            <a:r>
              <a:rPr lang="en-US" dirty="0" smtClean="0"/>
              <a:t>.</a:t>
            </a:r>
          </a:p>
          <a:p>
            <a:r>
              <a:rPr lang="en-US" dirty="0" smtClean="0"/>
              <a:t>We </a:t>
            </a:r>
            <a:r>
              <a:rPr lang="en-US" dirty="0"/>
              <a:t>want to know the probability of </a:t>
            </a:r>
            <a:r>
              <a:rPr lang="en-US" i="1" dirty="0"/>
              <a:t>y </a:t>
            </a:r>
            <a:r>
              <a:rPr lang="en-US" dirty="0" smtClean="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endParaRPr lang="en-US" dirty="0" smtClean="0"/>
          </a:p>
          <a:p>
            <a:r>
              <a:rPr lang="en-US" dirty="0" smtClean="0"/>
              <a:t>To get a proper probability, we will use a </a:t>
            </a:r>
            <a:r>
              <a:rPr lang="en-US" b="1" dirty="0" smtClean="0"/>
              <a:t>generalization of the sigmoid function</a:t>
            </a:r>
            <a:r>
              <a:rPr lang="en-US" dirty="0" smtClean="0"/>
              <a:t> called the </a:t>
            </a:r>
            <a:r>
              <a:rPr lang="en-US" b="1" dirty="0" err="1" smtClean="0"/>
              <a:t>softmax</a:t>
            </a:r>
            <a:r>
              <a:rPr lang="en-US" b="1" dirty="0" smtClean="0"/>
              <a:t> function.</a:t>
            </a:r>
            <a:endParaRPr lang="en-US" b="1" dirty="0"/>
          </a:p>
          <a:p>
            <a:endParaRPr lang="en-US" dirty="0"/>
          </a:p>
        </p:txBody>
      </p:sp>
      <p:pic>
        <p:nvPicPr>
          <p:cNvPr id="4" name="Picture 3"/>
          <p:cNvPicPr>
            <a:picLocks noChangeAspect="1"/>
          </p:cNvPicPr>
          <p:nvPr/>
        </p:nvPicPr>
        <p:blipFill>
          <a:blip r:embed="rId3"/>
          <a:stretch>
            <a:fillRect/>
          </a:stretch>
        </p:blipFill>
        <p:spPr>
          <a:xfrm>
            <a:off x="1600200" y="4191000"/>
            <a:ext cx="4811227" cy="1188656"/>
          </a:xfrm>
          <a:prstGeom prst="rect">
            <a:avLst/>
          </a:prstGeom>
        </p:spPr>
      </p:pic>
    </p:spTree>
    <p:extLst>
      <p:ext uri="{BB962C8B-B14F-4D97-AF65-F5344CB8AC3E}">
        <p14:creationId xmlns:p14="http://schemas.microsoft.com/office/powerpoint/2010/main" val="992665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a:t>
            </a:r>
            <a:r>
              <a:rPr lang="en-US" dirty="0" smtClean="0"/>
              <a:t>function takes in an </a:t>
            </a:r>
            <a:r>
              <a:rPr lang="en-US" dirty="0"/>
              <a:t>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t>
            </a:r>
            <a:r>
              <a:rPr lang="en-US" dirty="0" smtClean="0"/>
              <a:t>and outputs a vector of values </a:t>
            </a:r>
            <a:r>
              <a:rPr lang="en-US" dirty="0"/>
              <a:t>normalized </a:t>
            </a:r>
            <a:r>
              <a:rPr lang="en-US" dirty="0" smtClean="0"/>
              <a:t> into probabilities.</a:t>
            </a:r>
          </a:p>
          <a:p>
            <a:endParaRPr lang="en-US" dirty="0"/>
          </a:p>
          <a:p>
            <a:endParaRPr lang="en-US" dirty="0" smtClean="0"/>
          </a:p>
          <a:p>
            <a:endParaRPr lang="en-US" dirty="0"/>
          </a:p>
          <a:p>
            <a:r>
              <a:rPr lang="tr-TR" dirty="0" err="1" smtClean="0"/>
              <a:t>For</a:t>
            </a:r>
            <a:r>
              <a:rPr lang="tr-TR" dirty="0" smtClean="0"/>
              <a:t> </a:t>
            </a:r>
            <a:r>
              <a:rPr lang="tr-TR" dirty="0" err="1" smtClean="0"/>
              <a:t>example</a:t>
            </a:r>
            <a:r>
              <a:rPr lang="tr-TR" dirty="0" smtClean="0"/>
              <a:t>, </a:t>
            </a:r>
            <a:r>
              <a:rPr lang="tr-TR" dirty="0" err="1" smtClean="0"/>
              <a:t>for</a:t>
            </a:r>
            <a:r>
              <a:rPr lang="tr-TR" dirty="0" smtClean="0"/>
              <a:t> </a:t>
            </a:r>
            <a:r>
              <a:rPr lang="tr-TR" dirty="0" err="1" smtClean="0"/>
              <a:t>this</a:t>
            </a:r>
            <a:r>
              <a:rPr lang="tr-TR" dirty="0" smtClean="0"/>
              <a:t> </a:t>
            </a:r>
            <a:r>
              <a:rPr lang="tr-TR" dirty="0" err="1" smtClean="0"/>
              <a:t>input</a:t>
            </a:r>
            <a:r>
              <a:rPr lang="tr-TR" dirty="0" smtClean="0"/>
              <a:t>:  </a:t>
            </a:r>
          </a:p>
          <a:p>
            <a:pPr algn="ctr"/>
            <a:r>
              <a:rPr lang="tr-TR" i="1" dirty="0" smtClean="0"/>
              <a:t>z </a:t>
            </a:r>
            <a:r>
              <a:rPr lang="tr-TR" dirty="0"/>
              <a:t>= [0.6, 1.1, −1.5, 1.2, 3.2, −1.1] </a:t>
            </a:r>
            <a:endParaRPr lang="tr-TR" dirty="0" smtClean="0"/>
          </a:p>
          <a:p>
            <a:r>
              <a:rPr lang="tr-TR" dirty="0" err="1" smtClean="0"/>
              <a:t>Softmax</a:t>
            </a:r>
            <a:r>
              <a:rPr lang="tr-TR" dirty="0" smtClean="0"/>
              <a:t> </a:t>
            </a:r>
            <a:r>
              <a:rPr lang="tr-TR" dirty="0" err="1" smtClean="0"/>
              <a:t>will</a:t>
            </a:r>
            <a:r>
              <a:rPr lang="tr-TR" dirty="0" smtClean="0"/>
              <a:t> </a:t>
            </a:r>
            <a:r>
              <a:rPr lang="tr-TR" dirty="0" err="1" smtClean="0"/>
              <a:t>output</a:t>
            </a:r>
            <a:r>
              <a:rPr lang="tr-TR" dirty="0" smtClean="0"/>
              <a:t>:</a:t>
            </a:r>
          </a:p>
          <a:p>
            <a:pPr algn="ctr"/>
            <a:r>
              <a:rPr lang="pt-BR" dirty="0"/>
              <a:t>[</a:t>
            </a:r>
            <a:r>
              <a:rPr lang="pt-BR" dirty="0" smtClean="0"/>
              <a:t>0.056, </a:t>
            </a:r>
            <a:r>
              <a:rPr lang="pt-BR" dirty="0"/>
              <a:t>0.090, </a:t>
            </a:r>
            <a:r>
              <a:rPr lang="pt-BR" dirty="0" smtClean="0"/>
              <a:t>0.007</a:t>
            </a:r>
            <a:r>
              <a:rPr lang="pt-BR" dirty="0"/>
              <a:t>, </a:t>
            </a:r>
            <a:r>
              <a:rPr lang="pt-BR" dirty="0" smtClean="0"/>
              <a:t>0.099, </a:t>
            </a:r>
            <a:r>
              <a:rPr lang="pt-BR" dirty="0"/>
              <a:t>0.74, 0.010] </a:t>
            </a:r>
            <a:endParaRPr lang="pt-BR" dirty="0"/>
          </a:p>
          <a:p>
            <a:pPr algn="ctr"/>
            <a:endParaRPr lang="tr-TR" dirty="0"/>
          </a:p>
          <a:p>
            <a:endParaRPr lang="en-US" dirty="0"/>
          </a:p>
        </p:txBody>
      </p:sp>
      <p:pic>
        <p:nvPicPr>
          <p:cNvPr id="5" name="Picture 4"/>
          <p:cNvPicPr>
            <a:picLocks noChangeAspect="1"/>
          </p:cNvPicPr>
          <p:nvPr/>
        </p:nvPicPr>
        <p:blipFill>
          <a:blip r:embed="rId3"/>
          <a:stretch>
            <a:fillRect/>
          </a:stretch>
        </p:blipFill>
        <p:spPr>
          <a:xfrm>
            <a:off x="1828800" y="2667000"/>
            <a:ext cx="4830536" cy="952500"/>
          </a:xfrm>
          <a:prstGeom prst="rect">
            <a:avLst/>
          </a:prstGeom>
        </p:spPr>
      </p:pic>
    </p:spTree>
    <p:extLst>
      <p:ext uri="{BB962C8B-B14F-4D97-AF65-F5344CB8AC3E}">
        <p14:creationId xmlns:p14="http://schemas.microsoft.com/office/powerpoint/2010/main" val="375450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Neural Nets</a:t>
            </a:r>
            <a:endParaRPr lang="en-US" dirty="0"/>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(1) </a:t>
            </a:r>
            <a:r>
              <a:rPr lang="en-US" dirty="0" smtClean="0"/>
              <a:t>or</a:t>
            </a:r>
            <a:r>
              <a:rPr lang="en-US" b="1" dirty="0" smtClean="0"/>
              <a:t> negative (0)</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38834</TotalTime>
  <Words>5482</Words>
  <Application>Microsoft Macintosh PowerPoint</Application>
  <PresentationFormat>On-screen Show (4:3)</PresentationFormat>
  <Paragraphs>527</Paragraphs>
  <Slides>47</Slides>
  <Notes>32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Calibri Light</vt:lpstr>
      <vt:lpstr>Cambria Math</vt:lpstr>
      <vt:lpstr>Mangal</vt:lpstr>
      <vt:lpstr>Times</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1868</cp:revision>
  <cp:lastPrinted>2019-11-19T16:52:03Z</cp:lastPrinted>
  <dcterms:created xsi:type="dcterms:W3CDTF">2009-06-12T17:14:38Z</dcterms:created>
  <dcterms:modified xsi:type="dcterms:W3CDTF">2019-11-21T15:42:37Z</dcterms:modified>
</cp:coreProperties>
</file>